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</p:embeddedFont>
    <p:embeddedFont>
      <p:font typeface="Merriweather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76C9BC-B848-4FDD-8E75-E581147EEDD8}">
  <a:tblStyle styleId="{5676C9BC-B848-4FDD-8E75-E581147EEDD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60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41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57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59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86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8131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3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28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17297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27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734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82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4231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79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397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28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053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67188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836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80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128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63658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64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422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340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47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9927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271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31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4041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806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42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26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55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1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01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7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workshee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montgomeryschoolsmd.org/curriculum/esol/about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brain.com/" TargetMode="External"/><Relationship Id="rId5" Type="http://schemas.openxmlformats.org/officeDocument/2006/relationships/hyperlink" Target="http://www.starfalls.com/" TargetMode="External"/><Relationship Id="rId4" Type="http://schemas.openxmlformats.org/officeDocument/2006/relationships/hyperlink" Target="http://www.colorincolorado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FOR BEING HERE!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GRACIAS POR ESTAR AQUI!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295400" y="1905000"/>
            <a:ext cx="68580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make sure you sign in  the attendance and complete the requested information.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Thanks!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Por favor asegúrese de firmar la hoja de asistencia y  completar la información requerida.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			Gracias!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57200" y="533400"/>
            <a:ext cx="2581274" cy="6445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98450" y="1633537"/>
            <a:ext cx="8742362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 K to 5 Students from Other States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Recommended for screening by teacher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Screened at Harmony Hills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47650" y="3630612"/>
            <a:ext cx="8816975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3200" b="1" i="0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Grado K to 5 Estudiantes de otros Estados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recomienda un examen por la maestra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hace el examen en Harmony Hills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84175" y="4084637"/>
            <a:ext cx="8675850" cy="2521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3200" b="1" i="0" u="sng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Grado</a:t>
            </a:r>
            <a:r>
              <a:rPr lang="en-US" sz="3200" b="1" i="0" u="sng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K to 5 </a:t>
            </a:r>
            <a:r>
              <a:rPr lang="en-US" sz="3200" b="1" i="0" u="sng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Estudiantes</a:t>
            </a:r>
            <a:r>
              <a:rPr lang="en-US" sz="3200" b="1" i="0" u="sng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sng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Internacionales</a:t>
            </a:r>
            <a:endParaRPr lang="en-US" sz="3200" b="1" i="0" u="sng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recomienda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exmen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cuando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inscriben</a:t>
            </a:r>
            <a:endParaRPr lang="en-US" sz="3200" b="0" i="0" u="none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1125" lvl="0" indent="-111125"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Examen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</a:t>
            </a:r>
            <a:r>
              <a:rPr lang="en-US" sz="3200" b="0" i="0" u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lang="en-US" sz="3200" b="0" i="0" u="none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oficina</a:t>
            </a:r>
            <a:r>
              <a:rPr lang="en-US" sz="3200" b="0" i="0" u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3200" b="0" i="0" u="none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SCRIA</a:t>
            </a:r>
            <a:r>
              <a:rPr lang="en-US" sz="3200" b="0" i="0" u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(</a:t>
            </a: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School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Counseling, Residency International Admissions).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" y="1600200"/>
            <a:ext cx="9060024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 K to 5 International Students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Recommended for screening at </a:t>
            </a:r>
            <a:r>
              <a:rPr lang="en-US" sz="32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enrollment.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2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Screening </a:t>
            </a: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done at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SCRIA</a:t>
            </a:r>
            <a:r>
              <a:rPr lang="en-US" sz="32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1" u="none" dirty="0" smtClean="0">
                <a:solidFill>
                  <a:schemeClr val="dk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(</a:t>
            </a:r>
            <a:r>
              <a:rPr lang="en-US" sz="3200" dirty="0" smtClean="0">
                <a:latin typeface="Comic Sans MS" panose="030F0702030302020204" pitchFamily="66" charset="0"/>
              </a:rPr>
              <a:t>School Counseling</a:t>
            </a:r>
            <a:r>
              <a:rPr lang="en-US" sz="3200" dirty="0">
                <a:latin typeface="Comic Sans MS" panose="030F0702030302020204" pitchFamily="66" charset="0"/>
              </a:rPr>
              <a:t>, Residency International </a:t>
            </a:r>
            <a:r>
              <a:rPr lang="en-US" sz="3200" dirty="0" smtClean="0">
                <a:latin typeface="Comic Sans MS" panose="030F0702030302020204" pitchFamily="66" charset="0"/>
              </a:rPr>
              <a:t>Admissions) office.</a:t>
            </a:r>
            <a:r>
              <a:rPr lang="en-US" sz="3200" dirty="0"/>
              <a:t>	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3400" y="533400"/>
            <a:ext cx="2581274" cy="6445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-1600200"/>
            <a:ext cx="10115550" cy="906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-1600200"/>
            <a:ext cx="9906000" cy="929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1"/>
          </p:nvPr>
        </p:nvSpPr>
        <p:spPr>
          <a:xfrm>
            <a:off x="914400" y="1847850"/>
            <a:ext cx="7315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8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Child Speaks English. Why does she/he needs ESOL services?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 Niño habla Ingles.  Porque el/ella necesitan los servicios de ESOL?            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800" b="0" i="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800" b="0" i="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Language Vs. Academic Language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Lenguaje Social Vs. Lenguaje Académico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700" y="1722436"/>
            <a:ext cx="49530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Language/</a:t>
            </a: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Lenguaje Social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social situation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 usa en situaciones sociales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form relationship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 usa para formar relaciones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921250" y="1600200"/>
            <a:ext cx="4190999" cy="5059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From </a:t>
            </a:r>
            <a:r>
              <a:rPr lang="en-US" sz="16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www.eslworksheets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lessplans.com</a:t>
            </a:r>
          </a:p>
        </p:txBody>
      </p:sp>
      <p:pic>
        <p:nvPicPr>
          <p:cNvPr id="191" name="Shape 191" descr="C:\Users\Chaeyoung Lee Park\Desktop\ESL_Worksheets_and_Lesson_Plans_0061a_ESL_Beginning_Level_Using_Social_Language_0001-381x4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417637"/>
            <a:ext cx="4114800" cy="50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-14286"/>
            <a:ext cx="8229600" cy="1004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Language Vs. Academic Language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Lenguaje Social Vs. Lenguaje Académico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Language/</a:t>
            </a:r>
            <a:r>
              <a:rPr lang="en-US" sz="28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Lenguaje Social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months to 2 years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6 meses a 2 años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to learn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Se aprende naturalmente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and parents may think that child should be proficient in the classroom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Los maestros y los padres pueden pensar que su hijo/a es competente (hablado el Ingles académico) en la clase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rgbClr val="558E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rgbClr val="558E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 descr="C:\Users\Chaeyoung Lee Park\AppData\Local\Microsoft\Windows\Temporary Internet Files\Content.IE5\0LJQNY1D\student-29492_640[1]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295850"/>
            <a:ext cx="1295400" cy="18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Language Vs. Academic Language (cont.)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Academic Language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by students to do the work in schools.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aided by social cues.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language of Assessments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language of academic success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5-10 years to learn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6934200" y="2514600"/>
            <a:ext cx="2209799" cy="1676399"/>
          </a:xfrm>
          <a:prstGeom prst="cloudCallout">
            <a:avLst>
              <a:gd name="adj1" fmla="val 17272"/>
              <a:gd name="adj2" fmla="val 61565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Describe faces</a:t>
            </a: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207" name="Shape 207" descr="C:\Users\Chaeyoung Lee Park\AppData\Local\Microsoft\Windows\Temporary Internet Files\Content.IE5\0LJQNY1D\My_Teacher,_My_Hero_Photo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507900"/>
            <a:ext cx="2133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4419600" y="1219200"/>
            <a:ext cx="2743199" cy="2133599"/>
          </a:xfrm>
          <a:prstGeom prst="wedgeRoundRectCallout">
            <a:avLst>
              <a:gd name="adj1" fmla="val 17318"/>
              <a:gd name="adj2" fmla="val 60683"/>
              <a:gd name="adj3" fmla="val 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you describe a cube? How many faces does a cube have?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C:\Users\Chaeyoung Lee Park\AppData\Local\Microsoft\Windows\Temporary Internet Files\Content.IE5\0LJQNY1D\student-29492_640[1]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295850"/>
            <a:ext cx="1295400" cy="18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Lenguaje Social Vs. Lenguaje Académico (cont.)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6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Lenguaje Académico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 necesitan los estudiantes en la escuela.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 ayudan las señales sociales.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lenguaje de las evaluaciones/examenes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lenguaje de el éxito académico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Toma de 5-10 para aprender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086600" y="2514600"/>
            <a:ext cx="2057400" cy="1676399"/>
          </a:xfrm>
          <a:prstGeom prst="cloudCallout">
            <a:avLst>
              <a:gd name="adj1" fmla="val 16323"/>
              <a:gd name="adj2" fmla="val 64281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Describa las caras? </a:t>
            </a:r>
          </a:p>
        </p:txBody>
      </p:sp>
      <p:pic>
        <p:nvPicPr>
          <p:cNvPr id="217" name="Shape 217" descr="C:\Users\Chaeyoung Lee Park\AppData\Local\Microsoft\Windows\Temporary Internet Files\Content.IE5\0LJQNY1D\My_Teacher,_My_Hero_Photo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3700" y="3568600"/>
            <a:ext cx="2133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4419600" y="1219200"/>
            <a:ext cx="2743199" cy="2133599"/>
          </a:xfrm>
          <a:prstGeom prst="wedgeRoundRectCallout">
            <a:avLst>
              <a:gd name="adj1" fmla="val 12894"/>
              <a:gd name="adj2" fmla="val 64949"/>
              <a:gd name="adj3" fmla="val 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Puedes describir un cubo? Como cuantas caras tiene un cubo?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my child receive ESOL services?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Arial"/>
              <a:buNone/>
            </a:pPr>
            <a:r>
              <a:rPr lang="en-US" sz="44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Como recibe mi hijo/a los servicios de ESOL?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47700" y="1676400"/>
            <a:ext cx="7848599" cy="2365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 Parent Information Night</a:t>
            </a:r>
            <a:br>
              <a:rPr lang="en-US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Bienvenidos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Presentación del Programa de ESOL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371600" y="4267200"/>
            <a:ext cx="6400799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Tuesday, </a:t>
            </a:r>
            <a:r>
              <a:rPr lang="en-US" sz="2800" b="1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September 27, 2016</a:t>
            </a:r>
            <a:endParaRPr lang="en-US" sz="2800" b="1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Harmony Hills Elementary School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5486400" y="2286000"/>
            <a:ext cx="2286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57200" y="2286000"/>
            <a:ext cx="213359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 Instruction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2362200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Pull 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838200" y="3962400"/>
            <a:ext cx="5638800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5562600" y="2286000"/>
            <a:ext cx="2362200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Push in</a:t>
            </a:r>
          </a:p>
        </p:txBody>
      </p:sp>
      <p:sp>
        <p:nvSpPr>
          <p:cNvPr id="235" name="Shape 235"/>
          <p:cNvSpPr/>
          <p:nvPr/>
        </p:nvSpPr>
        <p:spPr>
          <a:xfrm rot="-8160000">
            <a:off x="3038474" y="992187"/>
            <a:ext cx="2198686" cy="2176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8236"/>
                </a:moveTo>
                <a:lnTo>
                  <a:pt x="29696" y="56471"/>
                </a:lnTo>
                <a:lnTo>
                  <a:pt x="29696" y="81067"/>
                </a:lnTo>
                <a:lnTo>
                  <a:pt x="81461" y="81067"/>
                </a:lnTo>
                <a:lnTo>
                  <a:pt x="81461" y="30000"/>
                </a:lnTo>
                <a:lnTo>
                  <a:pt x="57114" y="30000"/>
                </a:lnTo>
                <a:lnTo>
                  <a:pt x="88557" y="0"/>
                </a:lnTo>
                <a:lnTo>
                  <a:pt x="120000" y="30000"/>
                </a:lnTo>
                <a:lnTo>
                  <a:pt x="95652" y="30000"/>
                </a:lnTo>
                <a:lnTo>
                  <a:pt x="95652" y="95404"/>
                </a:lnTo>
                <a:lnTo>
                  <a:pt x="29696" y="95404"/>
                </a:lnTo>
                <a:lnTo>
                  <a:pt x="29696" y="120000"/>
                </a:lnTo>
                <a:lnTo>
                  <a:pt x="0" y="88236"/>
                </a:lnTo>
                <a:close/>
              </a:path>
            </a:pathLst>
          </a:custGeom>
          <a:solidFill>
            <a:srgbClr val="948A54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 descr="http://i.ytimg.com/vi/2j-EOwAzytk/hq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76600"/>
            <a:ext cx="26669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http://storytrail.com/Impact/Chapter_5/images/05_emerging_gg_jm_venn2_siz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3276600"/>
            <a:ext cx="2428875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http://www.drumconrathns.com/uploads/2/4/0/1/24012929/121687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3276600"/>
            <a:ext cx="2562225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152400" y="5481637"/>
            <a:ext cx="3505200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Retirar (en un grupos pequeños)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876800" y="5403850"/>
            <a:ext cx="4065586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Enchufable (en su sala de clase)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3308350" y="592137"/>
            <a:ext cx="2449512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ESOL Levels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685800" y="1173162"/>
            <a:ext cx="8004175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Co-Teaching by the classroom teacher and an ESOL Teacher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About 40-45 minutes each day for grades K-5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classroom during </a:t>
            </a:r>
            <a:r>
              <a:rPr lang="en-US" sz="2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Reading, Math, Social Studies or Writing 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blocks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Emphasis on </a:t>
            </a:r>
            <a:r>
              <a:rPr lang="en-US" sz="2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academic language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019550" y="4541837"/>
            <a:ext cx="184149" cy="942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57200" y="269875"/>
            <a:ext cx="2141537" cy="6445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Instruction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855662" y="5016500"/>
            <a:ext cx="7356475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PreK/Head Start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classroom about 20-30 minutes each day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1066800" y="4800600"/>
            <a:ext cx="6934199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2517775" y="995362"/>
            <a:ext cx="40306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Todos los Niveles de ESOL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914400" y="1752600"/>
            <a:ext cx="7391399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Co-Enseñansa por la maestra del aula y la maestro de ESOL 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Acerca de 40-45 minutos cada dia para los grados de Kindergarten - 5 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la clase durante </a:t>
            </a:r>
            <a:r>
              <a:rPr lang="en-US" sz="2400" b="1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Lectura</a:t>
            </a: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1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Matemáticas, Estudios Sociales o clase de Escritura</a:t>
            </a: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Énfasis es en el </a:t>
            </a:r>
            <a:r>
              <a:rPr lang="en-US" sz="2400" b="1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lenguaje Académico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019550" y="4541837"/>
            <a:ext cx="184149" cy="942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57200" y="269875"/>
            <a:ext cx="2117725" cy="52387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Instrucción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143000" y="5029200"/>
            <a:ext cx="7086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PreK/Head Start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clase por cerca de  20-30 minutos cada dia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1066800" y="4800600"/>
            <a:ext cx="6934199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914400" y="1752600"/>
            <a:ext cx="6553200" cy="434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 Beginners in Grades K through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Principiantes en Grados K - 5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 support 2 to 3 times each week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30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Ayuda extra 2 o 3 veces cada semana por 30 minutos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small group – </a:t>
            </a: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grupos Pequeños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Oral language practice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Listening and Speaking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Practicar Lenguaje Oral, Escuchar y Hablar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62000" y="579437"/>
            <a:ext cx="2103436" cy="9540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558ED5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Instrucción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124200" y="728662"/>
            <a:ext cx="3375025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Level 1 Students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558ED5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Estudiantes de Nivel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84175" y="6532562"/>
            <a:ext cx="2238374" cy="22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WIDA Consortium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381000" y="1524000"/>
            <a:ext cx="2895600" cy="70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WIDA Levels of   Language Proficiency</a:t>
            </a:r>
          </a:p>
        </p:txBody>
      </p:sp>
      <p:grpSp>
        <p:nvGrpSpPr>
          <p:cNvPr id="275" name="Shape 275"/>
          <p:cNvGrpSpPr/>
          <p:nvPr/>
        </p:nvGrpSpPr>
        <p:grpSpPr>
          <a:xfrm>
            <a:off x="380999" y="1143000"/>
            <a:ext cx="8305799" cy="4953000"/>
            <a:chOff x="152400" y="1143000"/>
            <a:chExt cx="8229599" cy="4953000"/>
          </a:xfrm>
        </p:grpSpPr>
        <p:sp>
          <p:nvSpPr>
            <p:cNvPr id="276" name="Shape 276"/>
            <p:cNvSpPr/>
            <p:nvPr/>
          </p:nvSpPr>
          <p:spPr>
            <a:xfrm>
              <a:off x="8077200" y="1447800"/>
              <a:ext cx="304799" cy="304799"/>
            </a:xfrm>
            <a:prstGeom prst="ellipse">
              <a:avLst/>
            </a:prstGeom>
            <a:solidFill>
              <a:srgbClr val="4D7FB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66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rgbClr val="FFCC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8077200" y="1905000"/>
              <a:ext cx="304799" cy="3048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" name="Shape 278"/>
            <p:cNvGrpSpPr/>
            <p:nvPr/>
          </p:nvGrpSpPr>
          <p:grpSpPr>
            <a:xfrm>
              <a:off x="152400" y="2590800"/>
              <a:ext cx="7381874" cy="3009900"/>
              <a:chOff x="323850" y="1866900"/>
              <a:chExt cx="8193086" cy="3657599"/>
            </a:xfrm>
          </p:grpSpPr>
          <p:sp>
            <p:nvSpPr>
              <p:cNvPr id="279" name="Shape 279"/>
              <p:cNvSpPr txBox="1"/>
              <p:nvPr/>
            </p:nvSpPr>
            <p:spPr>
              <a:xfrm>
                <a:off x="323850" y="4914900"/>
                <a:ext cx="1606550" cy="609599"/>
              </a:xfrm>
              <a:prstGeom prst="rect">
                <a:avLst/>
              </a:pr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ENTERING</a:t>
                </a:r>
              </a:p>
            </p:txBody>
          </p:sp>
          <p:sp>
            <p:nvSpPr>
              <p:cNvPr id="280" name="Shape 280"/>
              <p:cNvSpPr txBox="1"/>
              <p:nvPr/>
            </p:nvSpPr>
            <p:spPr>
              <a:xfrm>
                <a:off x="1924050" y="4229100"/>
                <a:ext cx="1663700" cy="685799"/>
              </a:xfrm>
              <a:prstGeom prst="rect">
                <a:avLst/>
              </a:prstGeom>
              <a:solidFill>
                <a:srgbClr val="FF99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EMERGING</a:t>
                </a:r>
              </a:p>
            </p:txBody>
          </p:sp>
          <p:sp>
            <p:nvSpPr>
              <p:cNvPr id="281" name="Shape 281"/>
              <p:cNvSpPr txBox="1"/>
              <p:nvPr/>
            </p:nvSpPr>
            <p:spPr>
              <a:xfrm>
                <a:off x="3600450" y="3565525"/>
                <a:ext cx="1708149" cy="663574"/>
              </a:xfrm>
              <a:prstGeom prst="rect">
                <a:avLst/>
              </a:prstGeom>
              <a:solidFill>
                <a:srgbClr val="FFFF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DEVELOPING</a:t>
                </a:r>
              </a:p>
            </p:txBody>
          </p:sp>
          <p:sp>
            <p:nvSpPr>
              <p:cNvPr id="282" name="Shape 282"/>
              <p:cNvSpPr txBox="1"/>
              <p:nvPr/>
            </p:nvSpPr>
            <p:spPr>
              <a:xfrm>
                <a:off x="5302250" y="2933700"/>
                <a:ext cx="1574800" cy="609599"/>
              </a:xfrm>
              <a:prstGeom prst="rect">
                <a:avLst/>
              </a:prstGeom>
              <a:solidFill>
                <a:srgbClr val="00FF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EXPANDING</a:t>
                </a: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1009650" y="44577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2533650" y="37719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4286250" y="30861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5886450" y="24765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7486650" y="18669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</a:p>
            </p:txBody>
          </p:sp>
          <p:sp>
            <p:nvSpPr>
              <p:cNvPr id="288" name="Shape 288"/>
              <p:cNvSpPr txBox="1"/>
              <p:nvPr/>
            </p:nvSpPr>
            <p:spPr>
              <a:xfrm>
                <a:off x="6916736" y="2384425"/>
                <a:ext cx="1600199" cy="609599"/>
              </a:xfrm>
              <a:prstGeom prst="rect">
                <a:avLst/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BRIDGING</a:t>
                </a:r>
              </a:p>
            </p:txBody>
          </p:sp>
        </p:grpSp>
        <p:sp>
          <p:nvSpPr>
            <p:cNvPr id="289" name="Shape 289"/>
            <p:cNvSpPr txBox="1"/>
            <p:nvPr/>
          </p:nvSpPr>
          <p:spPr>
            <a:xfrm>
              <a:off x="8077200" y="2286000"/>
              <a:ext cx="304799" cy="22891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REACHING</a:t>
              </a:r>
            </a:p>
          </p:txBody>
        </p:sp>
        <p:cxnSp>
          <p:nvCxnSpPr>
            <p:cNvPr id="290" name="Shape 290"/>
            <p:cNvCxnSpPr/>
            <p:nvPr/>
          </p:nvCxnSpPr>
          <p:spPr>
            <a:xfrm>
              <a:off x="7772400" y="1143000"/>
              <a:ext cx="46036" cy="4953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91" name="Shape 291"/>
          <p:cNvSpPr/>
          <p:nvPr/>
        </p:nvSpPr>
        <p:spPr>
          <a:xfrm>
            <a:off x="7866061" y="1143000"/>
            <a:ext cx="381000" cy="5181600"/>
          </a:xfrm>
          <a:prstGeom prst="downArrow">
            <a:avLst>
              <a:gd name="adj1" fmla="val 20806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7180261" y="5170487"/>
            <a:ext cx="1752600" cy="5333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Exiting ESOL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371600" y="152400"/>
            <a:ext cx="6096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ESOL Levels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84175" y="6532562"/>
            <a:ext cx="2238374" cy="22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WIDA Consortium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 idx="4294967295"/>
          </p:nvPr>
        </p:nvSpPr>
        <p:spPr>
          <a:xfrm>
            <a:off x="381000" y="1524000"/>
            <a:ext cx="2895600" cy="70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WIDA Niveles de el Dominio del Lenguaje </a:t>
            </a:r>
          </a:p>
        </p:txBody>
      </p:sp>
      <p:grpSp>
        <p:nvGrpSpPr>
          <p:cNvPr id="300" name="Shape 300"/>
          <p:cNvGrpSpPr/>
          <p:nvPr/>
        </p:nvGrpSpPr>
        <p:grpSpPr>
          <a:xfrm>
            <a:off x="380999" y="1143000"/>
            <a:ext cx="8305799" cy="4953000"/>
            <a:chOff x="152399" y="1143000"/>
            <a:chExt cx="8229600" cy="4953000"/>
          </a:xfrm>
        </p:grpSpPr>
        <p:sp>
          <p:nvSpPr>
            <p:cNvPr id="301" name="Shape 301"/>
            <p:cNvSpPr/>
            <p:nvPr/>
          </p:nvSpPr>
          <p:spPr>
            <a:xfrm>
              <a:off x="8077200" y="1447800"/>
              <a:ext cx="304799" cy="304799"/>
            </a:xfrm>
            <a:prstGeom prst="ellipse">
              <a:avLst/>
            </a:prstGeom>
            <a:solidFill>
              <a:srgbClr val="4D7FB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66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rgbClr val="FFCC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8077200" y="1905000"/>
              <a:ext cx="304799" cy="3048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" name="Shape 303"/>
            <p:cNvGrpSpPr/>
            <p:nvPr/>
          </p:nvGrpSpPr>
          <p:grpSpPr>
            <a:xfrm>
              <a:off x="152399" y="2590800"/>
              <a:ext cx="7372349" cy="3009900"/>
              <a:chOff x="323850" y="1866900"/>
              <a:chExt cx="8181974" cy="3657599"/>
            </a:xfrm>
          </p:grpSpPr>
          <p:sp>
            <p:nvSpPr>
              <p:cNvPr id="304" name="Shape 304"/>
              <p:cNvSpPr txBox="1"/>
              <p:nvPr/>
            </p:nvSpPr>
            <p:spPr>
              <a:xfrm>
                <a:off x="323850" y="4914900"/>
                <a:ext cx="1606550" cy="609599"/>
              </a:xfrm>
              <a:prstGeom prst="rect">
                <a:avLst/>
              </a:pr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ENTRADA</a:t>
                </a:r>
              </a:p>
            </p:txBody>
          </p:sp>
          <p:sp>
            <p:nvSpPr>
              <p:cNvPr id="305" name="Shape 305"/>
              <p:cNvSpPr txBox="1"/>
              <p:nvPr/>
            </p:nvSpPr>
            <p:spPr>
              <a:xfrm>
                <a:off x="1924050" y="4229100"/>
                <a:ext cx="1663700" cy="685799"/>
              </a:xfrm>
              <a:prstGeom prst="rect">
                <a:avLst/>
              </a:prstGeom>
              <a:solidFill>
                <a:srgbClr val="FF99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EMERGENTES</a:t>
                </a:r>
              </a:p>
            </p:txBody>
          </p:sp>
          <p:sp>
            <p:nvSpPr>
              <p:cNvPr id="306" name="Shape 306"/>
              <p:cNvSpPr txBox="1"/>
              <p:nvPr/>
            </p:nvSpPr>
            <p:spPr>
              <a:xfrm>
                <a:off x="3600450" y="3565525"/>
                <a:ext cx="1708149" cy="663574"/>
              </a:xfrm>
              <a:prstGeom prst="rect">
                <a:avLst/>
              </a:prstGeom>
              <a:solidFill>
                <a:srgbClr val="FFFF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DESARROLLÓ</a:t>
                </a: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5302250" y="2933700"/>
                <a:ext cx="1574800" cy="609599"/>
              </a:xfrm>
              <a:prstGeom prst="rect">
                <a:avLst/>
              </a:prstGeom>
              <a:solidFill>
                <a:srgbClr val="00FF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EXPANSION</a:t>
                </a: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1009650" y="44577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2533650" y="37719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286250" y="30861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5886450" y="24765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7486650" y="1866900"/>
                <a:ext cx="304799" cy="304799"/>
              </a:xfrm>
              <a:prstGeom prst="ellipse">
                <a:avLst/>
              </a:prstGeom>
              <a:solidFill>
                <a:srgbClr val="4D7FB7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C66"/>
                  </a:buClr>
                  <a:buSzPct val="25000"/>
                  <a:buFont typeface="Times New Roman"/>
                  <a:buNone/>
                </a:pPr>
                <a:r>
                  <a:rPr lang="en-US" sz="2000" b="1" i="0" u="none">
                    <a:solidFill>
                      <a:srgbClr val="FFCC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</a:p>
            </p:txBody>
          </p:sp>
          <p:sp>
            <p:nvSpPr>
              <p:cNvPr id="313" name="Shape 313"/>
              <p:cNvSpPr txBox="1"/>
              <p:nvPr/>
            </p:nvSpPr>
            <p:spPr>
              <a:xfrm>
                <a:off x="6905625" y="2314575"/>
                <a:ext cx="1600199" cy="609599"/>
              </a:xfrm>
              <a:prstGeom prst="rect">
                <a:avLst/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Calibri"/>
                  <a:buNone/>
                </a:pPr>
                <a:r>
                  <a:rPr lang="en-US" sz="1800" b="1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PUENTE</a:t>
                </a:r>
              </a:p>
            </p:txBody>
          </p:sp>
        </p:grpSp>
        <p:sp>
          <p:nvSpPr>
            <p:cNvPr id="314" name="Shape 314"/>
            <p:cNvSpPr txBox="1"/>
            <p:nvPr/>
          </p:nvSpPr>
          <p:spPr>
            <a:xfrm>
              <a:off x="8077200" y="2286000"/>
              <a:ext cx="304799" cy="2308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ALCANZAR</a:t>
              </a:r>
            </a:p>
          </p:txBody>
        </p:sp>
        <p:cxnSp>
          <p:nvCxnSpPr>
            <p:cNvPr id="315" name="Shape 315"/>
            <p:cNvCxnSpPr/>
            <p:nvPr/>
          </p:nvCxnSpPr>
          <p:spPr>
            <a:xfrm>
              <a:off x="7772400" y="1143000"/>
              <a:ext cx="46036" cy="4953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16" name="Shape 316"/>
          <p:cNvSpPr/>
          <p:nvPr/>
        </p:nvSpPr>
        <p:spPr>
          <a:xfrm>
            <a:off x="7866061" y="1143000"/>
            <a:ext cx="381000" cy="5181600"/>
          </a:xfrm>
          <a:prstGeom prst="downArrow">
            <a:avLst>
              <a:gd name="adj1" fmla="val 20806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7180261" y="5170487"/>
            <a:ext cx="1752600" cy="5333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SALIENDO ESOL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371600" y="152400"/>
            <a:ext cx="6096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Niveles de ESOL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533400" y="304800"/>
            <a:ext cx="2994024" cy="9540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ESOL Levels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Niveles de ESOL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9067799" cy="70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800" y="-1524000"/>
            <a:ext cx="126492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-228600" y="7162800"/>
            <a:ext cx="228600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(ww)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0" y="6248400"/>
            <a:ext cx="26669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(www.wida.org)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447800" y="1066800"/>
            <a:ext cx="5333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Testing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82587" y="2208211"/>
            <a:ext cx="4037012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Testing measures our students’ English proficiencies in four domains (speaking, listening, reading, writing).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year in the spring ESOL students are required to complete ACCESS Testing so that they can be placed in the appropriate level of ESOL for the following year.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2"/>
          </p:nvPr>
        </p:nvSpPr>
        <p:spPr>
          <a:xfrm>
            <a:off x="4591050" y="2133600"/>
            <a:ext cx="438150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Las pruebas ACCESS miden el dominio del lenguaje ingles de nuestros estudiantes en cuatro categorias (oral, auditiva, lectura y escritura).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rgbClr val="558E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Inmediatamente corregidas un nivel de aprendizaje es asignado a cada estudiante. La prueba se administra en el mes de Feburero.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rgbClr val="558E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152400" y="173036"/>
            <a:ext cx="3390900" cy="9540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Annual Assessment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Exámenes Anuales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Shape 345"/>
          <p:cNvGrpSpPr/>
          <p:nvPr/>
        </p:nvGrpSpPr>
        <p:grpSpPr>
          <a:xfrm>
            <a:off x="1790699" y="762000"/>
            <a:ext cx="5562600" cy="6096000"/>
            <a:chOff x="2144711" y="0"/>
            <a:chExt cx="5022850" cy="6494462"/>
          </a:xfrm>
        </p:grpSpPr>
        <p:pic>
          <p:nvPicPr>
            <p:cNvPr id="346" name="Shape 3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44711" y="0"/>
              <a:ext cx="5022850" cy="6494462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47" name="Shape 347"/>
            <p:cNvSpPr txBox="1"/>
            <p:nvPr/>
          </p:nvSpPr>
          <p:spPr>
            <a:xfrm>
              <a:off x="5403850" y="565150"/>
              <a:ext cx="685799" cy="30797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533400" y="-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Parent/Guardian Report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19075" y="231775"/>
            <a:ext cx="8229600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 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identificación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Language Vs. Academic Language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Lenguaje Social Vs. Lenguaje Académico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Instrucción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 level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Niveles de ESOL 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Assessment &amp; EL plan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Exámenes Anuales &amp; EL plan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Your Child Succeed in School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52400" y="214312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Accommodation Plan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421187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MSDA requirement is that all English language learners in grade K-12 must have an EL plan discussed by a committee to select appropriate accommodations for testing situations all year long.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 committee is staffed by: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ESOL teachers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Administrators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coordinator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teachers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specialist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2"/>
          </p:nvPr>
        </p:nvSpPr>
        <p:spPr>
          <a:xfrm>
            <a:off x="4651375" y="1590675"/>
            <a:ext cx="4264024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Un requerimiento de MSDA es que  todos los estudiantes aprendices del Ingles en los grados 1-12 (kindergarten no tiene que tener un plan) deban tener un plan escrito discutidos por un comité para seleccionar las acomodaciones apropiadas para tomar exámenes.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>
              <a:solidFill>
                <a:srgbClr val="558E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El comité esta compuesto por: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Maestros de ESOL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Coordinador de Exámenes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Maestros de Salón Hogar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Especialista de Lectura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8100"/>
            <a:ext cx="5105399" cy="680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for parents: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Your Child Succeed in School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19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your child to read.  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Alentar a su hijo/a ha leer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with your child</a:t>
            </a:r>
            <a:r>
              <a:rPr lang="en-US" sz="2200" b="0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Hablar con su hijo/a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homework. 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Revisar las tareas a diario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TV viewing and video game playing.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Revisar los programas de la televisión, y juegos de video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your child to use the library.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Alentar a su hijo/a ha ir a la biblioteca publica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your child learn to use the internet properly and effectively. </a:t>
            </a: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Ayude a sus hijos a usar el Internet adecuadamente y efectivamente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your child to be responsible and to work independently.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Alentar a sus hijos a hacer responsables y trabajar independientemente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active learning.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Alentar otras actividades de aprendizaje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Read 20 Minutes at Home?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Porque nesecito Leer por 20 minutos cada noche?</a:t>
            </a:r>
          </a:p>
        </p:txBody>
      </p:sp>
      <p:pic>
        <p:nvPicPr>
          <p:cNvPr id="373" name="Shape 3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82296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 Websites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Sitios Web que te pueden ayudar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266700" y="1446212"/>
            <a:ext cx="8610599" cy="869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http://www.montgomeryschoolsmd.org/curriculum/esol/about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http://www.colorincolorado.org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http://www.montgomeryschoolsmd.org/schools/harmonyhillses/classroom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http://www.starfalls.com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http://www.funbrain.com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</p:txBody>
      </p:sp>
      <p:pic>
        <p:nvPicPr>
          <p:cNvPr id="380" name="Shape 380" descr="Hom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2200" y="2590800"/>
            <a:ext cx="249713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400" y="4191000"/>
            <a:ext cx="1765299" cy="48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79412" y="288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End/</a:t>
            </a:r>
            <a:r>
              <a:rPr lang="en-US" sz="4400" b="0" i="0" u="none" strike="noStrike" cap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Fin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2667000" y="1828800"/>
            <a:ext cx="4037012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/ </a:t>
            </a:r>
            <a:r>
              <a:rPr lang="en-US" sz="2800" b="0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</a:p>
        </p:txBody>
      </p:sp>
      <p:pic>
        <p:nvPicPr>
          <p:cNvPr id="389" name="Shape 389" descr="MCj036316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25" y="2590800"/>
            <a:ext cx="1401762" cy="184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" y="3627437"/>
            <a:ext cx="5634036" cy="2657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457200" y="1335087"/>
            <a:ext cx="4724400" cy="21145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like most about this evening was…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 learned about…)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2400" b="0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Lo que mas me gusto de esta reunion fue</a:t>
            </a:r>
            <a:r>
              <a:rPr lang="en-US" sz="2400" b="0" i="1" u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6091237" y="550862"/>
            <a:ext cx="2911474" cy="617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6002337" y="2667000"/>
            <a:ext cx="3089275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time I would like to learn about …..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9F1"/>
              </a:buClr>
              <a:buSzPct val="25000"/>
              <a:buFont typeface="Arial"/>
              <a:buNone/>
            </a:pPr>
            <a:r>
              <a:rPr lang="en-US" sz="2400" b="0" i="1" u="none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rPr>
              <a:t>La próxima vez me gustaría aprender sobre…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 descr="http://www.piersonlibrary.org/wp-content/uploads/2013/09/Thank-You-word-cloud-1024x79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6275"/>
            <a:ext cx="9144000" cy="75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953000" y="2057400"/>
            <a:ext cx="4419599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nglish for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peakers of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54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anguages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Ingles Para Personas que hablan otros Idiomas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ESOL/Bilingual Progra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05000"/>
            <a:ext cx="4190999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98425" y="152400"/>
            <a:ext cx="9045574" cy="80009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ESOL</a:t>
            </a:r>
            <a:r>
              <a:rPr lang="en-US" sz="28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Teachers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Novo,  Mrs. Park, </a:t>
            </a:r>
            <a:r>
              <a:rPr lang="en-US" sz="1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Kim, Mr. Kum, Ms. Papier, Ms. Prince, Mrs. Ferebee, Mrs. Yoon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400803" y="2331244"/>
            <a:ext cx="3998167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Mrs.Novo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&amp; 2</a:t>
            </a:r>
            <a:endParaRPr lang="en-US" sz="1800" b="1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Park: 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 </a:t>
            </a:r>
            <a:r>
              <a:rPr lang="en-US" sz="1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&amp;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Kim: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Mr. Kum :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&amp; 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Papier: </a:t>
            </a:r>
            <a:r>
              <a:rPr lang="en-US" sz="1800" b="1" i="0" u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</a:t>
            </a:r>
            <a:r>
              <a:rPr lang="en-US" sz="1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2 &amp; 3</a:t>
            </a:r>
            <a:endParaRPr lang="en-US" sz="1800" b="1" i="0" u="non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Prince : Grade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Mrs.Ferebee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Grade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lang="en-US" sz="1800" b="1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Mrs.Yoon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800" b="1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and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800725" y="4419600"/>
            <a:ext cx="36528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545539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990600" y="796925"/>
            <a:ext cx="2055812" cy="95408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Enrollment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800" b="1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Inscripción</a:t>
            </a:r>
          </a:p>
        </p:txBody>
      </p:sp>
      <p:graphicFrame>
        <p:nvGraphicFramePr>
          <p:cNvPr id="130" name="Shape 130"/>
          <p:cNvGraphicFramePr/>
          <p:nvPr/>
        </p:nvGraphicFramePr>
        <p:xfrm>
          <a:off x="2133600" y="2057400"/>
          <a:ext cx="4572000" cy="4166195"/>
        </p:xfrm>
        <a:graphic>
          <a:graphicData uri="http://schemas.openxmlformats.org/drawingml/2006/table">
            <a:tbl>
              <a:tblPr>
                <a:noFill/>
                <a:tableStyleId>{5676C9BC-B848-4FDD-8E75-E581147EEDD8}</a:tableStyleId>
              </a:tblPr>
              <a:tblGrid>
                <a:gridCol w="3048000"/>
                <a:gridCol w="1524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PK/Head Start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Kindergarten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64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First Grade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54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Second Grade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74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Third Grade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54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Fourth Grade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39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Fifth Grade</a:t>
                      </a:r>
                    </a:p>
                  </a:txBody>
                  <a:tcPr marL="0" marR="0" marT="45700" marB="4570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1" name="Shape 131"/>
          <p:cNvSpPr txBox="1"/>
          <p:nvPr/>
        </p:nvSpPr>
        <p:spPr>
          <a:xfrm>
            <a:off x="3276600" y="858837"/>
            <a:ext cx="53339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of our students are eligible for ESOL service (as of 9/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/1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needs ESOL services?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Quien necesita los servicios de ESOL?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523875" y="612775"/>
            <a:ext cx="2581274" cy="6445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295400" y="25146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85800" y="1676400"/>
            <a:ext cx="2438399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Kindergarten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Cuestionario de orientación para los Niños de Kindergarten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730875" y="6254750"/>
            <a:ext cx="327025" cy="1747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3137" y="685800"/>
            <a:ext cx="5076825" cy="51022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533400" y="533400"/>
            <a:ext cx="2581274" cy="6445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63600" y="1563687"/>
            <a:ext cx="7543800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 ,Head Start and K Students</a:t>
            </a: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screened at Harmony Hills if a student speaks only another language or more than one language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855662" y="4038600"/>
            <a:ext cx="7724774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3200" b="1" i="0" u="sng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PreK ,Head Start y Estudiantes de K </a:t>
            </a:r>
            <a:r>
              <a:rPr lang="en-US" sz="32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hace un examen en Harmony Hills si el estudiante habla solo otro lenguaje o mas de otro lenguaje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1302</Words>
  <Application>Microsoft Office PowerPoint</Application>
  <PresentationFormat>On-screen Show (4:3)</PresentationFormat>
  <Paragraphs>277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Arial</vt:lpstr>
      <vt:lpstr>Times New Roman</vt:lpstr>
      <vt:lpstr>Comic Sans MS</vt:lpstr>
      <vt:lpstr>Merriweather</vt:lpstr>
      <vt:lpstr>Office Theme</vt:lpstr>
      <vt:lpstr>THANKS FOR BEING HERE! GRACIAS POR ESTAR AQUI!</vt:lpstr>
      <vt:lpstr>Welcome ESOL Parent Information Night Bienvenidos  Presentación del Programa de ESOL</vt:lpstr>
      <vt:lpstr>Agenda</vt:lpstr>
      <vt:lpstr>What is ESOL?</vt:lpstr>
      <vt:lpstr>PowerPoint Presentation</vt:lpstr>
      <vt:lpstr>PowerPoint Presentation</vt:lpstr>
      <vt:lpstr>Who needs ESOL services? Quien necesita los servicios de ESOL?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Social Language Vs. Academic Language Lenguaje Social Vs. Lenguaje Académico</vt:lpstr>
      <vt:lpstr>Social Language Vs. Academic Language Lenguaje Social Vs. Lenguaje Académico</vt:lpstr>
      <vt:lpstr>Social Language Vs. Academic Language (cont.)</vt:lpstr>
      <vt:lpstr>Lenguaje Social Vs. Lenguaje Académico (cont.)</vt:lpstr>
      <vt:lpstr>How does my child receive ESOL services?</vt:lpstr>
      <vt:lpstr>ESOL Instruction</vt:lpstr>
      <vt:lpstr>PowerPoint Presentation</vt:lpstr>
      <vt:lpstr>PowerPoint Presentation</vt:lpstr>
      <vt:lpstr>PowerPoint Presentation</vt:lpstr>
      <vt:lpstr> WIDA Levels of   Language Proficiency</vt:lpstr>
      <vt:lpstr> WIDA Niveles de el Dominio del Lenguaje </vt:lpstr>
      <vt:lpstr>PowerPoint Presentation</vt:lpstr>
      <vt:lpstr>PowerPoint Presentation</vt:lpstr>
      <vt:lpstr> ACCESS Testing</vt:lpstr>
      <vt:lpstr>Parent/Guardian Report</vt:lpstr>
      <vt:lpstr>EL Accommodation Plan</vt:lpstr>
      <vt:lpstr>PowerPoint Presentation</vt:lpstr>
      <vt:lpstr>Tips for parents:  Helping Your Child Succeed in School</vt:lpstr>
      <vt:lpstr>Why Read 20 Minutes at Home? Porque nesecito Leer por 20 minutos cada noche?</vt:lpstr>
      <vt:lpstr> Helpful Websites Sitios Web que te pueden ayudar  </vt:lpstr>
      <vt:lpstr>The End/El Fin</vt:lpstr>
      <vt:lpstr>Evaluation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 FOR BEING HERE! GRACIAS POR ESTAR AQUI!</dc:title>
  <dc:creator>Yoon, Jinny</dc:creator>
  <cp:lastModifiedBy>Yoon, Jinny</cp:lastModifiedBy>
  <cp:revision>5</cp:revision>
  <dcterms:modified xsi:type="dcterms:W3CDTF">2016-09-22T17:35:35Z</dcterms:modified>
</cp:coreProperties>
</file>